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64" r:id="rId4"/>
    <p:sldId id="258" r:id="rId5"/>
    <p:sldId id="259" r:id="rId6"/>
    <p:sldId id="260" r:id="rId7"/>
    <p:sldId id="262" r:id="rId8"/>
    <p:sldId id="261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AB5D72-F5E6-453C-9FAC-AEBFF75AACF8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C4D579-3DFE-481A-8C12-D400688D0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27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98BC2-35BC-4201-83E1-4EDD7FEAA562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7001D-22AC-4E53-B1E6-8C96F8808EB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6885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98BC2-35BC-4201-83E1-4EDD7FEAA562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7001D-22AC-4E53-B1E6-8C96F8808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70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98BC2-35BC-4201-83E1-4EDD7FEAA562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7001D-22AC-4E53-B1E6-8C96F8808EB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4403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98BC2-35BC-4201-83E1-4EDD7FEAA562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7001D-22AC-4E53-B1E6-8C96F8808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647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98BC2-35BC-4201-83E1-4EDD7FEAA562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7001D-22AC-4E53-B1E6-8C96F8808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962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98BC2-35BC-4201-83E1-4EDD7FEAA562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7001D-22AC-4E53-B1E6-8C96F8808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614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98BC2-35BC-4201-83E1-4EDD7FEAA562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7001D-22AC-4E53-B1E6-8C96F8808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210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7D98BC2-35BC-4201-83E1-4EDD7FEAA562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07001D-22AC-4E53-B1E6-8C96F8808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04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98BC2-35BC-4201-83E1-4EDD7FEAA562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7001D-22AC-4E53-B1E6-8C96F8808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555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98BC2-35BC-4201-83E1-4EDD7FEAA562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7001D-22AC-4E53-B1E6-8C96F8808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762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98BC2-35BC-4201-83E1-4EDD7FEAA562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7001D-22AC-4E53-B1E6-8C96F8808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777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7D98BC2-35BC-4201-83E1-4EDD7FEAA562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407001D-22AC-4E53-B1E6-8C96F8808EB3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68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stor.org/stable/27805061" TargetMode="External"/><Relationship Id="rId2" Type="http://schemas.openxmlformats.org/officeDocument/2006/relationships/hyperlink" Target="https://doi.org/10.1016/j.iref.2012.07.004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-org.proxygw.wrlc.org/10.1111/ecca.1213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968B1-60FB-4E0B-9B3C-E7F96A6C19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How does government debt affect productivity?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5C1D0D-519B-4C56-9681-4F41D0A2DF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Ian Tufts</a:t>
            </a:r>
          </a:p>
          <a:p>
            <a:r>
              <a:rPr lang="en-US" dirty="0"/>
              <a:t>November 14, 2021</a:t>
            </a:r>
          </a:p>
          <a:p>
            <a:r>
              <a:rPr lang="en-US" dirty="0"/>
              <a:t>George Washington University</a:t>
            </a:r>
          </a:p>
        </p:txBody>
      </p:sp>
    </p:spTree>
    <p:extLst>
      <p:ext uri="{BB962C8B-B14F-4D97-AF65-F5344CB8AC3E}">
        <p14:creationId xmlns:p14="http://schemas.microsoft.com/office/powerpoint/2010/main" val="1565363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13399-EB42-41E0-97DC-BFBA4FFAB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/>
              <a:t>Research Question</a:t>
            </a:r>
            <a:r>
              <a:rPr lang="en-US" dirty="0"/>
              <a:t>: Does the level of government debt affect long-term productivity growth?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D4B55-6BCD-4C4A-82A7-84AF5C3E25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Productivity is an important determinant for a country’s long-term prosperity.</a:t>
            </a:r>
          </a:p>
          <a:p>
            <a:r>
              <a:rPr lang="en-US" dirty="0"/>
              <a:t>Much economic research already suggests that high levels of government debt “crowd out” resources that would otherwise be used for investment, leading to slower GDP growth. (Reinhart &amp; Rogoff, 2010), (Afonso &amp; </a:t>
            </a:r>
            <a:r>
              <a:rPr lang="en-US" dirty="0" err="1"/>
              <a:t>Jalles</a:t>
            </a:r>
            <a:r>
              <a:rPr lang="en-US" dirty="0"/>
              <a:t>, 2013), (Kumar &amp; Woo, 2015)</a:t>
            </a:r>
          </a:p>
          <a:p>
            <a:pPr lvl="1"/>
            <a:r>
              <a:rPr lang="en-US" dirty="0"/>
              <a:t>This has important implications for economic policy, particularly when it comes to fiscal policy.</a:t>
            </a:r>
          </a:p>
          <a:p>
            <a:pPr lvl="1"/>
            <a:r>
              <a:rPr lang="en-US" dirty="0"/>
              <a:t>It may become necessary to think about in the near future, as U.S. and other governments have racked of massive debts in response to COVID-19.</a:t>
            </a:r>
          </a:p>
          <a:p>
            <a:r>
              <a:rPr lang="en-US" dirty="0"/>
              <a:t>The research paper involves taking a similar approach, in finding the influence of government debt on productivity.</a:t>
            </a:r>
          </a:p>
        </p:txBody>
      </p:sp>
    </p:spTree>
    <p:extLst>
      <p:ext uri="{BB962C8B-B14F-4D97-AF65-F5344CB8AC3E}">
        <p14:creationId xmlns:p14="http://schemas.microsoft.com/office/powerpoint/2010/main" val="1878452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73F8F-06D7-43EA-B952-BAA313F46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79A35-D0FE-42F1-8082-5EB8D32CC1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While productivity is something of an amorphous concept to many, it is nonetheless a crucial factor in predicting and generating rising living standards.</a:t>
            </a:r>
          </a:p>
          <a:p>
            <a:r>
              <a:rPr lang="en-US" dirty="0"/>
              <a:t>The U.S. and other countries have issued significant debt since early 2020 in response to the pandemic.</a:t>
            </a:r>
          </a:p>
          <a:p>
            <a:r>
              <a:rPr lang="en-US" dirty="0"/>
              <a:t>Past research has indicated that this can have negative effects on a country’s long-term prospects for improving living standards.</a:t>
            </a:r>
          </a:p>
          <a:p>
            <a:r>
              <a:rPr lang="en-US" dirty="0"/>
              <a:t>It is not wise to suggest that a country can count on low interest rates forever.</a:t>
            </a:r>
          </a:p>
        </p:txBody>
      </p:sp>
    </p:spTree>
    <p:extLst>
      <p:ext uri="{BB962C8B-B14F-4D97-AF65-F5344CB8AC3E}">
        <p14:creationId xmlns:p14="http://schemas.microsoft.com/office/powerpoint/2010/main" val="3754610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E0E9B-5E8F-4DEE-89A0-9A23E8F11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/>
              <a:t>Hypothesis</a:t>
            </a:r>
            <a:r>
              <a:rPr lang="en-US" dirty="0"/>
              <a:t>: If government debt increases, then the growth rate of labor productivity will decrease.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903A07-CCF6-4F14-979C-9209CA09168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Conducted a linear regression analysis on the equation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dirty="0"/>
                  <a:t>: Average productivity growth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: Government debt (% of GDP)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𝜷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b="1" dirty="0"/>
                  <a:t>: Change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𝒚</m:t>
                        </m:r>
                      </m:sub>
                    </m:sSub>
                  </m:oMath>
                </a14:m>
                <a:r>
                  <a:rPr lang="en-US" b="1" dirty="0"/>
                  <a:t> per unit change in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en-US" b="1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: Y-intercept</a:t>
                </a:r>
              </a:p>
              <a:p>
                <a:r>
                  <a:rPr lang="en-US" dirty="0"/>
                  <a:t>Used regression test to see if there has been a significant relationship between government debt and productivity growth over the last few decades.</a:t>
                </a:r>
              </a:p>
              <a:p>
                <a:pPr lvl="1"/>
                <a:r>
                  <a:rPr lang="en-US" dirty="0"/>
                  <a:t>H</a:t>
                </a:r>
                <a:r>
                  <a:rPr lang="en-US" baseline="-25000" dirty="0"/>
                  <a:t>0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(A relationship does not exist.)</a:t>
                </a:r>
              </a:p>
              <a:p>
                <a:pPr lvl="1"/>
                <a:r>
                  <a:rPr lang="en-US" dirty="0"/>
                  <a:t>H</a:t>
                </a:r>
                <a:r>
                  <a:rPr lang="en-US" baseline="-25000" dirty="0"/>
                  <a:t>a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≠0</m:t>
                    </m:r>
                  </m:oMath>
                </a14:m>
                <a:r>
                  <a:rPr lang="en-US" dirty="0"/>
                  <a:t> (A relationship does exist.)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903A07-CCF6-4F14-979C-9209CA09168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06" t="-1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0864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D7D0B-A30E-4E1B-AA08-F0E10BB67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&amp; Method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9695ED6-5DEF-4BEA-B355-E366B7866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457200" indent="-457200">
                  <a:buFont typeface="+mj-lt"/>
                  <a:buAutoNum type="arabicParenR"/>
                </a:pPr>
                <a:r>
                  <a:rPr lang="en-US" dirty="0"/>
                  <a:t>Used two sets of annual data from OECD, spanning the period of 1995-2019, for 34 countries.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Government debt (% of GDP)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Labor productivity growth (GDP per labor hours)</a:t>
                </a:r>
              </a:p>
              <a:p>
                <a:pPr marL="457200" indent="-457200">
                  <a:buFont typeface="+mj-lt"/>
                  <a:buAutoNum type="arabicParenR"/>
                </a:pPr>
                <a:r>
                  <a:rPr lang="en-US" dirty="0"/>
                  <a:t>Took each country’s average for 1995-2019 period for both variables.</a:t>
                </a:r>
              </a:p>
              <a:p>
                <a:pPr marL="457200" indent="-457200">
                  <a:buFont typeface="+mj-lt"/>
                  <a:buAutoNum type="arabicParenR"/>
                </a:pPr>
                <a:r>
                  <a:rPr lang="en-US" dirty="0"/>
                  <a:t>Constructed linear regression with following format: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𝐴𝑣𝑔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𝑃𝑟𝑜𝑑𝑢𝑐𝑡𝑖𝑣𝑖𝑡𝑦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𝐺𝑟𝑜𝑤𝑡h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𝐴𝑣𝑔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𝐷𝑒𝑏𝑡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𝐿𝑒𝑣𝑒𝑙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b="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Removed Japan, since in is a statistical outlier. Final regression was made with remaining 33 countries.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9695ED6-5DEF-4BEA-B355-E366B7866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76" t="-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2353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DF08F-2661-4798-9408-278C6A176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147DDA5-D45B-4145-BB19-32967151BA8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Running the regression analysis produced the following output.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𝜷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b="1" dirty="0"/>
                  <a:t>: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𝑨𝒗𝒈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𝑫𝒆𝒃𝒕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𝑳𝒆𝒗𝒆𝒍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𝟎𝟏𝟖𝟕𝟏𝟗</m:t>
                    </m:r>
                  </m:oMath>
                </a14:m>
                <a:endParaRPr lang="en-US" b="1" dirty="0"/>
              </a:p>
              <a:p>
                <a:pPr lvl="1"/>
                <a:r>
                  <a:rPr lang="en-US" dirty="0"/>
                  <a:t>t = -3.196</a:t>
                </a:r>
              </a:p>
              <a:p>
                <a:pPr lvl="1"/>
                <a:r>
                  <a:rPr lang="en-US" dirty="0"/>
                  <a:t>p-value = 0.00319</a:t>
                </a:r>
              </a:p>
              <a:p>
                <a:pPr lvl="1"/>
                <a:r>
                  <a:rPr lang="en-US" dirty="0"/>
                  <a:t>R</a:t>
                </a:r>
                <a:r>
                  <a:rPr lang="en-US" baseline="30000" dirty="0"/>
                  <a:t>2</a:t>
                </a:r>
                <a:r>
                  <a:rPr lang="en-US" dirty="0"/>
                  <a:t> = 0.2479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value means that, for each unit increase in debt/GDP, the rate of labor productivity growth will decrease by about 0.02%.</a:t>
                </a:r>
              </a:p>
              <a:p>
                <a:r>
                  <a:rPr lang="en-US" dirty="0"/>
                  <a:t>Reject H</a:t>
                </a:r>
                <a:r>
                  <a:rPr lang="en-US" baseline="-25000" dirty="0"/>
                  <a:t>0</a:t>
                </a:r>
                <a:r>
                  <a:rPr lang="en-US" dirty="0"/>
                  <a:t>,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is not statistically significant, as p-value &lt; 0.01.</a:t>
                </a:r>
              </a:p>
              <a:p>
                <a:r>
                  <a:rPr lang="en-US" dirty="0"/>
                  <a:t>This means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, which is the level of government debt as percentage of GDP, is statistically significant.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147DDA5-D45B-4145-BB19-32967151BA8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06" t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101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6CB6ECB-9AA5-46D0-BF3A-5299DD0FD3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238" y="267095"/>
            <a:ext cx="10009524" cy="632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069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64215-59DB-49EA-AB11-070CD5C78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 &amp; 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981BFC-3CAB-4505-AF2F-2AD7D1F9E0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There does appear to be a relationship, albeit a somewhat small one, between the level of government debt and labor productivity.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Further research would be necessary to see how massive debt, which was issued in response to the pandemic, affects future long-term growth prospects.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Limitations: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Many other factors also matter, such as political environment and interest rate on government bonds.</a:t>
            </a:r>
            <a:endParaRPr lang="en-US" sz="1400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376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F3791-EEF5-49F6-841B-25127B1CF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C64EDC-296B-4460-9B0B-A4D154BC5E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Afonso, A. and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Jalles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, J.T. (2013), Growth and productivity: The role of government debt. International Review of Economics &amp; Finance, 25, 384-407, ISSN 1059-0560,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https://doi.org/10.1016/j.iref.2012.07.004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en-US" sz="2800" b="0" i="0" dirty="0">
                <a:effectLst/>
                <a:latin typeface="GT America Standard"/>
              </a:rPr>
              <a:t>Reinhart, C., &amp; Rogoff, K. (2010). Growth in a Time of Debt. </a:t>
            </a:r>
            <a:r>
              <a:rPr lang="en-US" sz="2800" b="0" i="1" dirty="0">
                <a:effectLst/>
                <a:latin typeface="GT America Standard"/>
              </a:rPr>
              <a:t>The American Economic Review,</a:t>
            </a:r>
            <a:r>
              <a:rPr lang="en-US" sz="2800" b="0" i="0" dirty="0">
                <a:effectLst/>
                <a:latin typeface="GT America Standard"/>
              </a:rPr>
              <a:t> </a:t>
            </a:r>
            <a:r>
              <a:rPr lang="en-US" sz="2800" b="0" i="1" dirty="0">
                <a:effectLst/>
                <a:latin typeface="GT America Standard"/>
              </a:rPr>
              <a:t>100</a:t>
            </a:r>
            <a:r>
              <a:rPr lang="en-US" sz="2800" b="0" i="0" dirty="0">
                <a:effectLst/>
                <a:latin typeface="GT America Standard"/>
              </a:rPr>
              <a:t>(2), 573-578. Retrieved April 20, 2021, from </a:t>
            </a:r>
            <a:r>
              <a:rPr lang="en-US" sz="2800" b="0" i="0" dirty="0">
                <a:effectLst/>
                <a:latin typeface="GT America Standar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http://www.jstor.org/stable/27805061</a:t>
            </a:r>
            <a:endParaRPr lang="en-US" sz="2800" b="0" i="0" dirty="0">
              <a:effectLst/>
              <a:latin typeface="GT America Standard"/>
            </a:endParaRPr>
          </a:p>
          <a:p>
            <a:pPr marL="0" indent="0">
              <a:buNone/>
            </a:pP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Woo, J. and Kumar, M.S. (2015). Public Debt and Growth.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Economica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82, 705-739. </a:t>
            </a:r>
            <a:r>
              <a:rPr lang="en-US" sz="28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https://doi-org.proxygw.wrlc.org/10.1111/ecca.12138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56301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253</TotalTime>
  <Words>729</Words>
  <Application>Microsoft Office PowerPoint</Application>
  <PresentationFormat>Widescreen</PresentationFormat>
  <Paragraphs>50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GT America Standard</vt:lpstr>
      <vt:lpstr>Retrospect</vt:lpstr>
      <vt:lpstr>How does government debt affect productivity?</vt:lpstr>
      <vt:lpstr>Research Question: Does the level of government debt affect long-term productivity growth?</vt:lpstr>
      <vt:lpstr>Importance</vt:lpstr>
      <vt:lpstr>Hypothesis: If government debt increases, then the growth rate of labor productivity will decrease.</vt:lpstr>
      <vt:lpstr>Data &amp; Method</vt:lpstr>
      <vt:lpstr>Results</vt:lpstr>
      <vt:lpstr>PowerPoint Presentation</vt:lpstr>
      <vt:lpstr>Conclusions &amp; Limitations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Paper Presentation</dc:title>
  <dc:creator>Roger Tufts</dc:creator>
  <cp:lastModifiedBy>Roger Tufts</cp:lastModifiedBy>
  <cp:revision>72</cp:revision>
  <dcterms:created xsi:type="dcterms:W3CDTF">2021-04-20T10:14:38Z</dcterms:created>
  <dcterms:modified xsi:type="dcterms:W3CDTF">2021-11-15T05:01:34Z</dcterms:modified>
</cp:coreProperties>
</file>